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cebe5871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cebe5871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cf61f80c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cf61f80c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d26225a07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d26225a07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26225a07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26225a07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26225a07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26225a07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hyperlink" Target="https://github.com/agporto/ml-morp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64108" y="217825"/>
            <a:ext cx="8520600" cy="2052600"/>
          </a:xfrm>
          <a:prstGeom prst="rect">
            <a:avLst/>
          </a:prstGeom>
          <a:noFill/>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fr" sz="4700">
                <a:solidFill>
                  <a:srgbClr val="000000"/>
                </a:solidFill>
              </a:rPr>
              <a:t>Point n°</a:t>
            </a:r>
            <a:r>
              <a:rPr lang="fr" sz="4700"/>
              <a:t>3</a:t>
            </a:r>
            <a:r>
              <a:rPr lang="fr" sz="4700">
                <a:solidFill>
                  <a:srgbClr val="000000"/>
                </a:solidFill>
              </a:rPr>
              <a:t> sur le stage </a:t>
            </a:r>
            <a:endParaRPr sz="4700">
              <a:solidFill>
                <a:srgbClr val="000000"/>
              </a:solidFill>
            </a:endParaRPr>
          </a:p>
          <a:p>
            <a:pPr indent="0" lvl="0" marL="0" rtl="0" algn="ctr">
              <a:spcBef>
                <a:spcPts val="0"/>
              </a:spcBef>
              <a:spcAft>
                <a:spcPts val="0"/>
              </a:spcAft>
              <a:buNone/>
            </a:pPr>
            <a:r>
              <a:rPr lang="fr" sz="4700"/>
              <a:t>16</a:t>
            </a:r>
            <a:r>
              <a:rPr lang="fr" sz="4700">
                <a:solidFill>
                  <a:srgbClr val="000000"/>
                </a:solidFill>
              </a:rPr>
              <a:t>.04.2021</a:t>
            </a:r>
            <a:endParaRPr sz="4700">
              <a:solidFill>
                <a:srgbClr val="000000"/>
              </a:solidFill>
            </a:endParaRPr>
          </a:p>
        </p:txBody>
      </p:sp>
      <p:sp>
        <p:nvSpPr>
          <p:cNvPr id="55" name="Google Shape;55;p13"/>
          <p:cNvSpPr txBox="1"/>
          <p:nvPr/>
        </p:nvSpPr>
        <p:spPr>
          <a:xfrm>
            <a:off x="464100" y="2517125"/>
            <a:ext cx="8520600" cy="7926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fr" sz="2800">
                <a:solidFill>
                  <a:srgbClr val="595959"/>
                </a:solidFill>
              </a:rPr>
              <a:t>Stagiaire : Ralph MASSON</a:t>
            </a:r>
            <a:endParaRPr sz="2800">
              <a:solidFill>
                <a:srgbClr val="595959"/>
              </a:solidFill>
            </a:endParaRPr>
          </a:p>
          <a:p>
            <a:pPr indent="0" lvl="0" marL="0" rtl="0" algn="ctr">
              <a:spcBef>
                <a:spcPts val="0"/>
              </a:spcBef>
              <a:spcAft>
                <a:spcPts val="0"/>
              </a:spcAft>
              <a:buNone/>
            </a:pPr>
            <a:r>
              <a:rPr lang="fr" sz="2800">
                <a:solidFill>
                  <a:srgbClr val="595959"/>
                </a:solidFill>
              </a:rPr>
              <a:t>Tuteur : Cyril TURIES</a:t>
            </a:r>
            <a:endParaRPr sz="2800">
              <a:solidFill>
                <a:srgbClr val="595959"/>
              </a:solidFill>
            </a:endParaRPr>
          </a:p>
        </p:txBody>
      </p:sp>
      <p:pic>
        <p:nvPicPr>
          <p:cNvPr id="56" name="Google Shape;56;p13"/>
          <p:cNvPicPr preferRelativeResize="0"/>
          <p:nvPr/>
        </p:nvPicPr>
        <p:blipFill>
          <a:blip r:embed="rId3">
            <a:alphaModFix/>
          </a:blip>
          <a:stretch>
            <a:fillRect/>
          </a:stretch>
        </p:blipFill>
        <p:spPr>
          <a:xfrm>
            <a:off x="304800" y="3931525"/>
            <a:ext cx="2244048" cy="1211975"/>
          </a:xfrm>
          <a:prstGeom prst="rect">
            <a:avLst/>
          </a:prstGeom>
          <a:noFill/>
          <a:ln>
            <a:noFill/>
          </a:ln>
        </p:spPr>
      </p:pic>
      <p:pic>
        <p:nvPicPr>
          <p:cNvPr id="57" name="Google Shape;57;p13"/>
          <p:cNvPicPr preferRelativeResize="0"/>
          <p:nvPr/>
        </p:nvPicPr>
        <p:blipFill>
          <a:blip r:embed="rId4">
            <a:alphaModFix/>
          </a:blip>
          <a:stretch>
            <a:fillRect/>
          </a:stretch>
        </p:blipFill>
        <p:spPr>
          <a:xfrm>
            <a:off x="3014924" y="4065462"/>
            <a:ext cx="3113296" cy="944100"/>
          </a:xfrm>
          <a:prstGeom prst="rect">
            <a:avLst/>
          </a:prstGeom>
          <a:noFill/>
          <a:ln>
            <a:noFill/>
          </a:ln>
        </p:spPr>
      </p:pic>
      <p:pic>
        <p:nvPicPr>
          <p:cNvPr id="58" name="Google Shape;58;p13"/>
          <p:cNvPicPr preferRelativeResize="0"/>
          <p:nvPr/>
        </p:nvPicPr>
        <p:blipFill>
          <a:blip r:embed="rId5">
            <a:alphaModFix/>
          </a:blip>
          <a:stretch>
            <a:fillRect/>
          </a:stretch>
        </p:blipFill>
        <p:spPr>
          <a:xfrm>
            <a:off x="6440525" y="4095450"/>
            <a:ext cx="2544177" cy="884100"/>
          </a:xfrm>
          <a:prstGeom prst="rect">
            <a:avLst/>
          </a:prstGeom>
          <a:noFill/>
          <a:ln>
            <a:noFill/>
          </a:ln>
        </p:spPr>
      </p:pic>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Réseaux de neurones - Classification à partir des images</a:t>
            </a:r>
            <a:endParaRPr/>
          </a:p>
        </p:txBody>
      </p:sp>
      <p:pic>
        <p:nvPicPr>
          <p:cNvPr id="65" name="Google Shape;65;p14"/>
          <p:cNvPicPr preferRelativeResize="0"/>
          <p:nvPr/>
        </p:nvPicPr>
        <p:blipFill>
          <a:blip r:embed="rId3">
            <a:alphaModFix/>
          </a:blip>
          <a:stretch>
            <a:fillRect/>
          </a:stretch>
        </p:blipFill>
        <p:spPr>
          <a:xfrm>
            <a:off x="83450" y="3270101"/>
            <a:ext cx="2123825" cy="1763300"/>
          </a:xfrm>
          <a:prstGeom prst="rect">
            <a:avLst/>
          </a:prstGeom>
          <a:noFill/>
          <a:ln cap="flat" cmpd="sng" w="9525">
            <a:solidFill>
              <a:schemeClr val="dk2"/>
            </a:solidFill>
            <a:prstDash val="solid"/>
            <a:round/>
            <a:headEnd len="sm" w="sm" type="none"/>
            <a:tailEnd len="sm" w="sm" type="none"/>
          </a:ln>
        </p:spPr>
      </p:pic>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67" name="Google Shape;67;p14"/>
          <p:cNvSpPr txBox="1"/>
          <p:nvPr/>
        </p:nvSpPr>
        <p:spPr>
          <a:xfrm>
            <a:off x="489375" y="1036100"/>
            <a:ext cx="82695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t>Différentes techniques ont été utilisées : </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fr" sz="1300"/>
              <a:t>les images brutes en entrée du CNN</a:t>
            </a:r>
            <a:endParaRPr sz="1300"/>
          </a:p>
          <a:p>
            <a:pPr indent="-311150" lvl="0" marL="457200" rtl="0" algn="l">
              <a:spcBef>
                <a:spcPts val="0"/>
              </a:spcBef>
              <a:spcAft>
                <a:spcPts val="0"/>
              </a:spcAft>
              <a:buSzPts val="1300"/>
              <a:buChar char="-"/>
            </a:pPr>
            <a:r>
              <a:rPr lang="fr" sz="1300"/>
              <a:t>les images redressées et remises à l’échelle en entrée du CNN </a:t>
            </a:r>
            <a:endParaRPr sz="1300"/>
          </a:p>
          <a:p>
            <a:pPr indent="-311150" lvl="0" marL="457200" rtl="0" algn="l">
              <a:spcBef>
                <a:spcPts val="0"/>
              </a:spcBef>
              <a:spcAft>
                <a:spcPts val="0"/>
              </a:spcAft>
              <a:buSzPts val="1300"/>
              <a:buChar char="-"/>
            </a:pPr>
            <a:r>
              <a:rPr lang="fr" sz="1300"/>
              <a:t>les histogrammes des gradients orientés, les moments Hu et les keypoints de la méthode SIFT en entrée d’un classifieur SVM</a:t>
            </a:r>
            <a:endParaRPr sz="1300"/>
          </a:p>
          <a:p>
            <a:pPr indent="0" lvl="0" marL="457200" rtl="0" algn="l">
              <a:spcBef>
                <a:spcPts val="0"/>
              </a:spcBef>
              <a:spcAft>
                <a:spcPts val="0"/>
              </a:spcAft>
              <a:buNone/>
            </a:pPr>
            <a:r>
              <a:t/>
            </a:r>
            <a:endParaRPr sz="1300"/>
          </a:p>
          <a:p>
            <a:pPr indent="0" lvl="0" marL="0" rtl="0" algn="l">
              <a:spcBef>
                <a:spcPts val="0"/>
              </a:spcBef>
              <a:spcAft>
                <a:spcPts val="0"/>
              </a:spcAft>
              <a:buNone/>
            </a:pPr>
            <a:r>
              <a:rPr lang="fr" sz="1300"/>
              <a:t>→ Trop peu de données pour distinguer clairement (il faudrait au moins 1000 images toujours prises sur fond blanc à la même distance) : le réseau converge à 55% de précision pour l’ensemble des données</a:t>
            </a:r>
            <a:endParaRPr sz="1300"/>
          </a:p>
          <a:p>
            <a:pPr indent="0" lvl="0" marL="0" rtl="0" algn="l">
              <a:spcBef>
                <a:spcPts val="0"/>
              </a:spcBef>
              <a:spcAft>
                <a:spcPts val="0"/>
              </a:spcAft>
              <a:buNone/>
            </a:pPr>
            <a:r>
              <a:t/>
            </a:r>
            <a:endParaRPr sz="1300"/>
          </a:p>
          <a:p>
            <a:pPr indent="0" lvl="0" marL="457200" rtl="0" algn="l">
              <a:spcBef>
                <a:spcPts val="0"/>
              </a:spcBef>
              <a:spcAft>
                <a:spcPts val="0"/>
              </a:spcAft>
              <a:buNone/>
            </a:pPr>
            <a:r>
              <a:t/>
            </a:r>
            <a:endParaRPr sz="1300"/>
          </a:p>
        </p:txBody>
      </p:sp>
      <p:pic>
        <p:nvPicPr>
          <p:cNvPr id="68" name="Google Shape;68;p14"/>
          <p:cNvPicPr preferRelativeResize="0"/>
          <p:nvPr/>
        </p:nvPicPr>
        <p:blipFill rotWithShape="1">
          <a:blip r:embed="rId4">
            <a:alphaModFix/>
          </a:blip>
          <a:srcRect b="0" l="0" r="55608" t="0"/>
          <a:stretch/>
        </p:blipFill>
        <p:spPr>
          <a:xfrm>
            <a:off x="2435887" y="3601850"/>
            <a:ext cx="1895025" cy="1099825"/>
          </a:xfrm>
          <a:prstGeom prst="rect">
            <a:avLst/>
          </a:prstGeom>
          <a:noFill/>
          <a:ln cap="flat" cmpd="sng" w="9525">
            <a:solidFill>
              <a:schemeClr val="dk2"/>
            </a:solidFill>
            <a:prstDash val="solid"/>
            <a:round/>
            <a:headEnd len="sm" w="sm" type="none"/>
            <a:tailEnd len="sm" w="sm" type="none"/>
          </a:ln>
        </p:spPr>
      </p:pic>
      <p:pic>
        <p:nvPicPr>
          <p:cNvPr id="69" name="Google Shape;69;p14"/>
          <p:cNvPicPr preferRelativeResize="0"/>
          <p:nvPr/>
        </p:nvPicPr>
        <p:blipFill>
          <a:blip r:embed="rId5">
            <a:alphaModFix/>
          </a:blip>
          <a:stretch>
            <a:fillRect/>
          </a:stretch>
        </p:blipFill>
        <p:spPr>
          <a:xfrm>
            <a:off x="6501800" y="3148463"/>
            <a:ext cx="2195951" cy="1854150"/>
          </a:xfrm>
          <a:prstGeom prst="rect">
            <a:avLst/>
          </a:prstGeom>
          <a:noFill/>
          <a:ln cap="flat" cmpd="sng" w="9525">
            <a:solidFill>
              <a:schemeClr val="dk2"/>
            </a:solidFill>
            <a:prstDash val="solid"/>
            <a:round/>
            <a:headEnd len="sm" w="sm" type="none"/>
            <a:tailEnd len="sm" w="sm" type="none"/>
          </a:ln>
        </p:spPr>
      </p:pic>
      <p:pic>
        <p:nvPicPr>
          <p:cNvPr id="70" name="Google Shape;70;p14"/>
          <p:cNvPicPr preferRelativeResize="0"/>
          <p:nvPr/>
        </p:nvPicPr>
        <p:blipFill rotWithShape="1">
          <a:blip r:embed="rId6">
            <a:alphaModFix/>
          </a:blip>
          <a:srcRect b="0" l="0" r="30795" t="2723"/>
          <a:stretch/>
        </p:blipFill>
        <p:spPr>
          <a:xfrm>
            <a:off x="4578850" y="3117700"/>
            <a:ext cx="1522025" cy="1968049"/>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Longueur standard - Détection de contours</a:t>
            </a:r>
            <a:endParaRPr/>
          </a:p>
        </p:txBody>
      </p:sp>
      <p:sp>
        <p:nvSpPr>
          <p:cNvPr id="76" name="Google Shape;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77" name="Google Shape;77;p15"/>
          <p:cNvPicPr preferRelativeResize="0"/>
          <p:nvPr/>
        </p:nvPicPr>
        <p:blipFill>
          <a:blip r:embed="rId3">
            <a:alphaModFix/>
          </a:blip>
          <a:stretch>
            <a:fillRect/>
          </a:stretch>
        </p:blipFill>
        <p:spPr>
          <a:xfrm>
            <a:off x="2063888" y="2982850"/>
            <a:ext cx="5016225" cy="1680375"/>
          </a:xfrm>
          <a:prstGeom prst="rect">
            <a:avLst/>
          </a:prstGeom>
          <a:noFill/>
          <a:ln cap="flat" cmpd="sng" w="19050">
            <a:solidFill>
              <a:schemeClr val="dk2"/>
            </a:solidFill>
            <a:prstDash val="solid"/>
            <a:round/>
            <a:headEnd len="sm" w="sm" type="none"/>
            <a:tailEnd len="sm" w="sm" type="none"/>
          </a:ln>
        </p:spPr>
      </p:pic>
      <p:sp>
        <p:nvSpPr>
          <p:cNvPr id="78" name="Google Shape;78;p15"/>
          <p:cNvSpPr txBox="1"/>
          <p:nvPr/>
        </p:nvSpPr>
        <p:spPr>
          <a:xfrm>
            <a:off x="699125" y="1340613"/>
            <a:ext cx="78402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800"/>
              <a:t>L’algorithme de contours de l’épinoche a été revu mais va être amélioré pour avoir les points bleus (clair et foncé) au plus proche de la bouche et de la queue. Ils correspondent aux points extrêmes du contours et servent pour la longueur standard . Les points jaune et rouge peuvent aussi être rapprochés du corps pour avoir la largeur du corps.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fr" sz="1820"/>
              <a:t>Nouvelle interface graphique affichant les longueurs caractéristiques du poisson</a:t>
            </a:r>
            <a:endParaRPr sz="1820"/>
          </a:p>
        </p:txBody>
      </p:sp>
      <p:pic>
        <p:nvPicPr>
          <p:cNvPr id="84" name="Google Shape;84;p16"/>
          <p:cNvPicPr preferRelativeResize="0"/>
          <p:nvPr/>
        </p:nvPicPr>
        <p:blipFill>
          <a:blip r:embed="rId3">
            <a:alphaModFix/>
          </a:blip>
          <a:stretch>
            <a:fillRect/>
          </a:stretch>
        </p:blipFill>
        <p:spPr>
          <a:xfrm>
            <a:off x="3315900" y="1644250"/>
            <a:ext cx="5739676" cy="2683293"/>
          </a:xfrm>
          <a:prstGeom prst="rect">
            <a:avLst/>
          </a:prstGeom>
          <a:noFill/>
          <a:ln cap="flat" cmpd="sng" w="9525">
            <a:solidFill>
              <a:schemeClr val="dk2"/>
            </a:solidFill>
            <a:prstDash val="solid"/>
            <a:round/>
            <a:headEnd len="sm" w="sm" type="none"/>
            <a:tailEnd len="sm" w="sm" type="none"/>
          </a:ln>
        </p:spPr>
      </p:pic>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86" name="Google Shape;86;p16"/>
          <p:cNvSpPr txBox="1"/>
          <p:nvPr/>
        </p:nvSpPr>
        <p:spPr>
          <a:xfrm>
            <a:off x="-76200" y="1644250"/>
            <a:ext cx="33159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fr"/>
              <a:t>L’image à gauche représentant la tête est automatiquement centrée selon la pupille </a:t>
            </a:r>
            <a:endParaRPr/>
          </a:p>
          <a:p>
            <a:pPr indent="-317500" lvl="0" marL="457200" rtl="0" algn="l">
              <a:spcBef>
                <a:spcPts val="0"/>
              </a:spcBef>
              <a:spcAft>
                <a:spcPts val="0"/>
              </a:spcAft>
              <a:buSzPts val="1400"/>
              <a:buChar char="-"/>
            </a:pPr>
            <a:r>
              <a:rPr lang="fr"/>
              <a:t>Les points de part et d’autres de l’oeil sont déterminés par détection de contours circulaires (même principe que la pupille)</a:t>
            </a:r>
            <a:endParaRPr/>
          </a:p>
          <a:p>
            <a:pPr indent="-317500" lvl="0" marL="457200" rtl="0" algn="l">
              <a:spcBef>
                <a:spcPts val="0"/>
              </a:spcBef>
              <a:spcAft>
                <a:spcPts val="0"/>
              </a:spcAft>
              <a:buSzPts val="1400"/>
              <a:buChar char="-"/>
            </a:pPr>
            <a:r>
              <a:rPr lang="fr"/>
              <a:t>les points pour la longueur standard sont déterminés par détection de contours (cf p.3)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Détection des points par réseaux de neurones</a:t>
            </a:r>
            <a:endParaRPr/>
          </a:p>
        </p:txBody>
      </p:sp>
      <p:sp>
        <p:nvSpPr>
          <p:cNvPr id="92" name="Google Shape;92;p17"/>
          <p:cNvSpPr txBox="1"/>
          <p:nvPr>
            <p:ph idx="1" type="body"/>
          </p:nvPr>
        </p:nvSpPr>
        <p:spPr>
          <a:xfrm>
            <a:off x="439475" y="1737800"/>
            <a:ext cx="2391300" cy="2616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sz="1700">
                <a:solidFill>
                  <a:srgbClr val="000000"/>
                </a:solidFill>
              </a:rPr>
              <a:t>Pour certains points difficiles à détecter par le traitement d’image, on peut envisager d’utiliser ML-morph après étiquetage de l’ensemble de la base de données </a:t>
            </a:r>
            <a:endParaRPr sz="1700">
              <a:solidFill>
                <a:srgbClr val="000000"/>
              </a:solidFill>
            </a:endParaRPr>
          </a:p>
        </p:txBody>
      </p:sp>
      <p:sp>
        <p:nvSpPr>
          <p:cNvPr id="93" name="Google Shape;9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94" name="Google Shape;94;p17"/>
          <p:cNvPicPr preferRelativeResize="0"/>
          <p:nvPr/>
        </p:nvPicPr>
        <p:blipFill>
          <a:blip r:embed="rId3">
            <a:alphaModFix/>
          </a:blip>
          <a:stretch>
            <a:fillRect/>
          </a:stretch>
        </p:blipFill>
        <p:spPr>
          <a:xfrm>
            <a:off x="-1526875" y="-2345825"/>
            <a:ext cx="12197751" cy="6898050"/>
          </a:xfrm>
          <a:prstGeom prst="rect">
            <a:avLst/>
          </a:prstGeom>
          <a:noFill/>
          <a:ln cap="flat" cmpd="sng" w="9525">
            <a:solidFill>
              <a:schemeClr val="dk2"/>
            </a:solidFill>
            <a:prstDash val="solid"/>
            <a:round/>
            <a:headEnd len="sm" w="sm" type="none"/>
            <a:tailEnd len="sm" w="sm" type="none"/>
          </a:ln>
        </p:spPr>
      </p:pic>
      <p:sp>
        <p:nvSpPr>
          <p:cNvPr id="95" name="Google Shape;95;p17"/>
          <p:cNvSpPr txBox="1"/>
          <p:nvPr/>
        </p:nvSpPr>
        <p:spPr>
          <a:xfrm>
            <a:off x="0" y="4552225"/>
            <a:ext cx="5373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u="sng">
                <a:solidFill>
                  <a:schemeClr val="hlink"/>
                </a:solidFill>
                <a:hlinkClick r:id="rId4"/>
              </a:rPr>
              <a:t>https://github.com/agporto/ml-morph</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fr" sz="2220"/>
              <a:t>Connaissance de la longueur de la tête et de la longueur standard sur la détermination du sexe </a:t>
            </a:r>
            <a:endParaRPr sz="2220"/>
          </a:p>
        </p:txBody>
      </p:sp>
      <p:pic>
        <p:nvPicPr>
          <p:cNvPr id="101" name="Google Shape;101;p18"/>
          <p:cNvPicPr preferRelativeResize="0"/>
          <p:nvPr/>
        </p:nvPicPr>
        <p:blipFill>
          <a:blip r:embed="rId3">
            <a:alphaModFix/>
          </a:blip>
          <a:stretch>
            <a:fillRect/>
          </a:stretch>
        </p:blipFill>
        <p:spPr>
          <a:xfrm>
            <a:off x="4104050" y="1539375"/>
            <a:ext cx="4774750" cy="2952200"/>
          </a:xfrm>
          <a:prstGeom prst="rect">
            <a:avLst/>
          </a:prstGeom>
          <a:noFill/>
          <a:ln cap="flat" cmpd="sng" w="9525">
            <a:solidFill>
              <a:schemeClr val="dk2"/>
            </a:solidFill>
            <a:prstDash val="solid"/>
            <a:round/>
            <a:headEnd len="sm" w="sm" type="none"/>
            <a:tailEnd len="sm" w="sm" type="none"/>
          </a:ln>
        </p:spPr>
      </p:pic>
      <p:sp>
        <p:nvSpPr>
          <p:cNvPr id="102" name="Google Shape;10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03" name="Google Shape;103;p18"/>
          <p:cNvSpPr txBox="1"/>
          <p:nvPr/>
        </p:nvSpPr>
        <p:spPr>
          <a:xfrm>
            <a:off x="311700" y="1817725"/>
            <a:ext cx="36753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La détermination de la longueur de la tête et de la longueur standard est une </a:t>
            </a:r>
            <a:r>
              <a:rPr b="1" lang="fr"/>
              <a:t>première étape</a:t>
            </a:r>
            <a:r>
              <a:rPr lang="fr"/>
              <a:t> vers le sexage de l’épinoche. Pour 20 individus (10 mâles en rouge et 10 femelles en bleu), on a tracé le nuage des points suivant :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fr"/>
              <a:t>en abscisse : ln(LongueurStandard)</a:t>
            </a:r>
            <a:endParaRPr/>
          </a:p>
          <a:p>
            <a:pPr indent="-317500" lvl="0" marL="457200" rtl="0" algn="l">
              <a:spcBef>
                <a:spcPts val="0"/>
              </a:spcBef>
              <a:spcAft>
                <a:spcPts val="0"/>
              </a:spcAft>
              <a:buSzPts val="1400"/>
              <a:buChar char="-"/>
            </a:pPr>
            <a:r>
              <a:rPr lang="fr"/>
              <a:t>en ordonnée : ln(LongueurTête)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